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18"/>
  </p:notesMasterIdLst>
  <p:sldIdLst>
    <p:sldId id="256" r:id="rId2"/>
    <p:sldId id="273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1" r:id="rId11"/>
    <p:sldId id="265" r:id="rId12"/>
    <p:sldId id="266" r:id="rId13"/>
    <p:sldId id="267" r:id="rId14"/>
    <p:sldId id="268" r:id="rId15"/>
    <p:sldId id="269" r:id="rId16"/>
    <p:sldId id="270" r:id="rId17"/>
  </p:sldIdLst>
  <p:sldSz cx="9144000" cy="5143500" type="screen16x9"/>
  <p:notesSz cx="6858000" cy="9144000"/>
  <p:embeddedFontLst>
    <p:embeddedFont>
      <p:font typeface="Lato" charset="0"/>
      <p:regular r:id="rId19"/>
      <p:bold r:id="rId20"/>
      <p:italic r:id="rId21"/>
      <p:boldItalic r:id="rId22"/>
    </p:embeddedFont>
    <p:embeddedFont>
      <p:font typeface="Playfair Display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294" y="-8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084922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2">
    <p:bg>
      <p:bgPr>
        <a:solidFill>
          <a:srgbClr val="FFFFFF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" name="Shape 57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med" len="med"/>
            <a:tailEnd type="none" w="med" len="med"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</p:cxnSp>
      <p:sp>
        <p:nvSpPr>
          <p:cNvPr id="58" name="Shape 58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wrap="square" lIns="91425" tIns="91425" rIns="91425" bIns="91425" anchor="t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Char char="●"/>
              <a:def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alphaLcPeriod"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romanLcPeriod"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arabicPeriod"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alphaLcPeriod"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romanLcPeriod"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arabicPeriod"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alphaLcPeriod"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romanLcPeriod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4">
    <p:bg>
      <p:bgPr>
        <a:solidFill>
          <a:srgbClr val="FFFFFF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/>
          <p:nvPr/>
        </p:nvSpPr>
        <p:spPr>
          <a:xfrm rot="10800000" flipH="1">
            <a:off x="822625" y="659700"/>
            <a:ext cx="1063500" cy="6855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5" name="Shape 65"/>
          <p:cNvSpPr/>
          <p:nvPr/>
        </p:nvSpPr>
        <p:spPr>
          <a:xfrm rot="10800000">
            <a:off x="896725" y="659700"/>
            <a:ext cx="989400" cy="6855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822625" y="0"/>
            <a:ext cx="1063500" cy="81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2490825" y="816000"/>
            <a:ext cx="5856000" cy="1522500"/>
          </a:xfrm>
          <a:prstGeom prst="rect">
            <a:avLst/>
          </a:prstGeom>
          <a:noFill/>
        </p:spPr>
        <p:txBody>
          <a:bodyPr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2490825" y="2477400"/>
            <a:ext cx="5856000" cy="1907400"/>
          </a:xfrm>
          <a:prstGeom prst="rect">
            <a:avLst/>
          </a:prstGeom>
          <a:noFill/>
        </p:spPr>
        <p:txBody>
          <a:bodyPr wrap="square" lIns="91425" tIns="91425" rIns="91425" bIns="91425" anchor="t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9">
    <p:bg>
      <p:bgPr>
        <a:solidFill>
          <a:srgbClr val="FFFFFF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2" name="Shape 72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med" len="med"/>
            <a:tailEnd type="none" w="med" len="med"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</p:cxnSp>
      <p:sp>
        <p:nvSpPr>
          <p:cNvPr id="73" name="Shape 73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wrap="square" lIns="91425" tIns="91425" rIns="91425" bIns="91425" anchor="t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3200"/>
              <a:buNone/>
              <a:defRPr/>
            </a:lvl1pPr>
            <a:lvl2pPr lvl="1">
              <a:spcBef>
                <a:spcPts val="0"/>
              </a:spcBef>
              <a:buSzPts val="3200"/>
              <a:buNone/>
              <a:defRPr/>
            </a:lvl2pPr>
            <a:lvl3pPr lvl="2">
              <a:spcBef>
                <a:spcPts val="0"/>
              </a:spcBef>
              <a:buSzPts val="3200"/>
              <a:buNone/>
              <a:defRPr/>
            </a:lvl3pPr>
            <a:lvl4pPr lvl="3">
              <a:spcBef>
                <a:spcPts val="0"/>
              </a:spcBef>
              <a:buSzPts val="3200"/>
              <a:buNone/>
              <a:defRPr/>
            </a:lvl4pPr>
            <a:lvl5pPr lvl="4">
              <a:spcBef>
                <a:spcPts val="0"/>
              </a:spcBef>
              <a:buSzPts val="3200"/>
              <a:buNone/>
              <a:defRPr/>
            </a:lvl5pPr>
            <a:lvl6pPr lvl="5">
              <a:spcBef>
                <a:spcPts val="0"/>
              </a:spcBef>
              <a:buSzPts val="3200"/>
              <a:buNone/>
              <a:defRPr/>
            </a:lvl6pPr>
            <a:lvl7pPr lvl="6">
              <a:spcBef>
                <a:spcPts val="0"/>
              </a:spcBef>
              <a:buSzPts val="3200"/>
              <a:buNone/>
              <a:defRPr/>
            </a:lvl7pPr>
            <a:lvl8pPr lvl="7">
              <a:spcBef>
                <a:spcPts val="0"/>
              </a:spcBef>
              <a:buSzPts val="3200"/>
              <a:buNone/>
              <a:defRPr/>
            </a:lvl8pPr>
            <a:lvl9pPr lvl="8">
              <a:spcBef>
                <a:spcPts val="0"/>
              </a:spcBef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3200"/>
              <a:buNone/>
              <a:defRPr/>
            </a:lvl1pPr>
            <a:lvl2pPr lvl="1">
              <a:spcBef>
                <a:spcPts val="0"/>
              </a:spcBef>
              <a:buSzPts val="3200"/>
              <a:buNone/>
              <a:defRPr/>
            </a:lvl2pPr>
            <a:lvl3pPr lvl="2">
              <a:spcBef>
                <a:spcPts val="0"/>
              </a:spcBef>
              <a:buSzPts val="3200"/>
              <a:buNone/>
              <a:defRPr/>
            </a:lvl3pPr>
            <a:lvl4pPr lvl="3">
              <a:spcBef>
                <a:spcPts val="0"/>
              </a:spcBef>
              <a:buSzPts val="3200"/>
              <a:buNone/>
              <a:defRPr/>
            </a:lvl4pPr>
            <a:lvl5pPr lvl="4">
              <a:spcBef>
                <a:spcPts val="0"/>
              </a:spcBef>
              <a:buSzPts val="3200"/>
              <a:buNone/>
              <a:defRPr/>
            </a:lvl5pPr>
            <a:lvl6pPr lvl="5">
              <a:spcBef>
                <a:spcPts val="0"/>
              </a:spcBef>
              <a:buSzPts val="3200"/>
              <a:buNone/>
              <a:defRPr/>
            </a:lvl6pPr>
            <a:lvl7pPr lvl="6">
              <a:spcBef>
                <a:spcPts val="0"/>
              </a:spcBef>
              <a:buSzPts val="3200"/>
              <a:buNone/>
              <a:defRPr/>
            </a:lvl7pPr>
            <a:lvl8pPr lvl="7">
              <a:spcBef>
                <a:spcPts val="0"/>
              </a:spcBef>
              <a:buSzPts val="3200"/>
              <a:buNone/>
              <a:defRPr/>
            </a:lvl8pPr>
            <a:lvl9pPr lvl="8">
              <a:spcBef>
                <a:spcPts val="0"/>
              </a:spcBef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3200"/>
              <a:buNone/>
              <a:defRPr/>
            </a:lvl1pPr>
            <a:lvl2pPr lvl="1">
              <a:spcBef>
                <a:spcPts val="0"/>
              </a:spcBef>
              <a:buSzPts val="3200"/>
              <a:buNone/>
              <a:defRPr/>
            </a:lvl2pPr>
            <a:lvl3pPr lvl="2">
              <a:spcBef>
                <a:spcPts val="0"/>
              </a:spcBef>
              <a:buSzPts val="3200"/>
              <a:buNone/>
              <a:defRPr/>
            </a:lvl3pPr>
            <a:lvl4pPr lvl="3">
              <a:spcBef>
                <a:spcPts val="0"/>
              </a:spcBef>
              <a:buSzPts val="3200"/>
              <a:buNone/>
              <a:defRPr/>
            </a:lvl4pPr>
            <a:lvl5pPr lvl="4">
              <a:spcBef>
                <a:spcPts val="0"/>
              </a:spcBef>
              <a:buSzPts val="3200"/>
              <a:buNone/>
              <a:defRPr/>
            </a:lvl5pPr>
            <a:lvl6pPr lvl="5">
              <a:spcBef>
                <a:spcPts val="0"/>
              </a:spcBef>
              <a:buSzPts val="3200"/>
              <a:buNone/>
              <a:defRPr/>
            </a:lvl6pPr>
            <a:lvl7pPr lvl="6">
              <a:spcBef>
                <a:spcPts val="0"/>
              </a:spcBef>
              <a:buSzPts val="3200"/>
              <a:buNone/>
              <a:defRPr/>
            </a:lvl7pPr>
            <a:lvl8pPr lvl="7">
              <a:spcBef>
                <a:spcPts val="0"/>
              </a:spcBef>
              <a:buSzPts val="3200"/>
              <a:buNone/>
              <a:defRPr/>
            </a:lvl8pPr>
            <a:lvl9pPr lvl="8">
              <a:spcBef>
                <a:spcPts val="0"/>
              </a:spcBef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800" dirty="0"/>
              <a:t>IOT                  </a:t>
            </a:r>
            <a:r>
              <a:rPr lang="en" sz="4800" dirty="0" smtClean="0"/>
              <a:t>Project</a:t>
            </a:r>
            <a:endParaRPr lang="en" sz="4800" dirty="0"/>
          </a:p>
        </p:txBody>
      </p:sp>
      <p:sp>
        <p:nvSpPr>
          <p:cNvPr id="82" name="Shape 82"/>
          <p:cNvSpPr txBox="1"/>
          <p:nvPr/>
        </p:nvSpPr>
        <p:spPr>
          <a:xfrm>
            <a:off x="7005100" y="4278000"/>
            <a:ext cx="1937400" cy="775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By,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Akshita Gulati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74" name="Picture 2" descr="Image result for i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66750"/>
            <a:ext cx="242675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i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345" y="2571750"/>
            <a:ext cx="225515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61950"/>
            <a:ext cx="2479800" cy="4268700"/>
          </a:xfrm>
        </p:spPr>
        <p:txBody>
          <a:bodyPr/>
          <a:lstStyle/>
          <a:p>
            <a:r>
              <a:rPr lang="en" sz="3600" dirty="0">
                <a:latin typeface="Arial"/>
                <a:ea typeface="Arial"/>
                <a:cs typeface="Arial"/>
                <a:sym typeface="Arial"/>
              </a:rPr>
              <a:t>Analysis </a:t>
            </a:r>
            <a:r>
              <a:rPr lang="en" sz="3600" dirty="0" smtClean="0">
                <a:latin typeface="Arial"/>
                <a:ea typeface="Arial"/>
                <a:cs typeface="Arial"/>
                <a:sym typeface="Arial"/>
              </a:rPr>
              <a:t>on </a:t>
            </a:r>
            <a:r>
              <a:rPr lang="en" sz="3600" dirty="0" smtClean="0">
                <a:latin typeface="Arial"/>
                <a:ea typeface="Arial"/>
                <a:cs typeface="Arial"/>
                <a:sym typeface="Arial"/>
              </a:rPr>
              <a:t>Particle Console</a:t>
            </a:r>
            <a:endParaRPr lang="en-US" sz="3600" dirty="0"/>
          </a:p>
        </p:txBody>
      </p:sp>
      <p:pic>
        <p:nvPicPr>
          <p:cNvPr id="1033" name="Picture 9" descr="https://cdn.instructables.com/ORIG/FTB/1DW7/ICRXU7EY/FTB1DW7ICRXU7EY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3" r="1563" b="54206"/>
          <a:stretch/>
        </p:blipFill>
        <p:spPr bwMode="auto">
          <a:xfrm>
            <a:off x="3048000" y="0"/>
            <a:ext cx="6096000" cy="1290060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https://cdn.instructables.com/ORIG/FTB/1DW7/ICRXU7EY/FTB1DW7ICRXU7EY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" t="44272" r="45781"/>
          <a:stretch/>
        </p:blipFill>
        <p:spPr bwMode="auto">
          <a:xfrm>
            <a:off x="3047999" y="1261485"/>
            <a:ext cx="6096001" cy="3882015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70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152400" y="437400"/>
            <a:ext cx="24798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 dirty="0" smtClean="0">
                <a:latin typeface="Arial"/>
                <a:ea typeface="Arial"/>
                <a:cs typeface="Arial"/>
                <a:sym typeface="Arial"/>
              </a:rPr>
              <a:t>Analysis using</a:t>
            </a:r>
            <a:endParaRPr lang="en" sz="36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 dirty="0">
                <a:solidFill>
                  <a:srgbClr val="000000"/>
                </a:solidFill>
              </a:rPr>
              <a:t>On the basis of the trigger </a:t>
            </a:r>
            <a:r>
              <a:rPr lang="en" sz="1800" dirty="0" smtClean="0">
                <a:solidFill>
                  <a:srgbClr val="000000"/>
                </a:solidFill>
              </a:rPr>
              <a:t>generated, </a:t>
            </a:r>
            <a:r>
              <a:rPr lang="en" sz="1800" dirty="0">
                <a:solidFill>
                  <a:srgbClr val="000000"/>
                </a:solidFill>
              </a:rPr>
              <a:t>the IFTTT </a:t>
            </a:r>
            <a:r>
              <a:rPr lang="en" sz="1800" dirty="0" smtClean="0">
                <a:solidFill>
                  <a:srgbClr val="000000"/>
                </a:solidFill>
              </a:rPr>
              <a:t>sends notifications on </a:t>
            </a:r>
            <a:r>
              <a:rPr lang="en" sz="1800" dirty="0">
                <a:solidFill>
                  <a:srgbClr val="000000"/>
                </a:solidFill>
              </a:rPr>
              <a:t>the mobile phone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</p:txBody>
      </p:sp>
      <p:pic>
        <p:nvPicPr>
          <p:cNvPr id="139" name="Shape 139"/>
          <p:cNvPicPr preferRelativeResize="0"/>
          <p:nvPr/>
        </p:nvPicPr>
        <p:blipFill rotWithShape="1">
          <a:blip r:embed="rId3">
            <a:alphaModFix/>
          </a:blip>
          <a:srcRect t="45030"/>
          <a:stretch/>
        </p:blipFill>
        <p:spPr>
          <a:xfrm>
            <a:off x="5102350" y="1495925"/>
            <a:ext cx="2267950" cy="215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Picture 6" descr="Image result for iftt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3" t="35150" r="18846" b="34877"/>
          <a:stretch/>
        </p:blipFill>
        <p:spPr bwMode="auto">
          <a:xfrm>
            <a:off x="381000" y="1635920"/>
            <a:ext cx="1751472" cy="42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152400" y="438150"/>
            <a:ext cx="26409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 dirty="0"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 dirty="0">
              <a:solidFill>
                <a:srgbClr val="000000"/>
              </a:solidFill>
            </a:endParaRPr>
          </a:p>
          <a:p>
            <a:pPr marL="0" lvl="0" indent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rgbClr val="000000"/>
                </a:solidFill>
              </a:rPr>
              <a:t>Internal Resources(In the kit)</a:t>
            </a:r>
          </a:p>
          <a:p>
            <a:pPr marL="457200" lvl="0" indent="-3175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 dirty="0">
                <a:solidFill>
                  <a:srgbClr val="000000"/>
                </a:solidFill>
              </a:rPr>
              <a:t>Particle Photon</a:t>
            </a:r>
          </a:p>
          <a:p>
            <a:pPr marL="457200" lvl="0" indent="-3175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 dirty="0">
                <a:solidFill>
                  <a:srgbClr val="000000"/>
                </a:solidFill>
              </a:rPr>
              <a:t>Photo resistor</a:t>
            </a:r>
          </a:p>
          <a:p>
            <a:pPr marL="457200" lvl="0" indent="-3175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 dirty="0" smtClean="0">
                <a:solidFill>
                  <a:srgbClr val="000000"/>
                </a:solidFill>
              </a:rPr>
              <a:t>Resistors</a:t>
            </a:r>
            <a:endParaRPr lang="en" sz="1400"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rgbClr val="000000"/>
                </a:solidFill>
              </a:rPr>
              <a:t>External Resources(Not in the kit)</a:t>
            </a:r>
          </a:p>
          <a:p>
            <a:pPr marL="457200" lvl="0" indent="-3175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 dirty="0">
                <a:solidFill>
                  <a:srgbClr val="000000"/>
                </a:solidFill>
              </a:rPr>
              <a:t>IFTTT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-19050" y="438150"/>
            <a:ext cx="30540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2800" dirty="0">
                <a:latin typeface="Arial"/>
                <a:ea typeface="Arial"/>
                <a:cs typeface="Arial"/>
                <a:sym typeface="Arial"/>
              </a:rPr>
              <a:t>Future Implementations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Phase-II</a:t>
            </a: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 dirty="0" smtClean="0">
                <a:solidFill>
                  <a:srgbClr val="000000"/>
                </a:solidFill>
              </a:rPr>
              <a:t>Sending a notification accurately to </a:t>
            </a:r>
            <a:r>
              <a:rPr lang="en" sz="1800" dirty="0">
                <a:solidFill>
                  <a:srgbClr val="000000"/>
                </a:solidFill>
              </a:rPr>
              <a:t>determine if the mailbox is just opened or a mail has actually been placed in it i.e. using the sensitive resistor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dirty="0">
                <a:solidFill>
                  <a:srgbClr val="000000"/>
                </a:solidFill>
              </a:rPr>
              <a:t>Instead of only a notification on the individual's mobile also setup a alarm on its own that buzzes one’s the mail has arrived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Phase-III</a:t>
            </a: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000000"/>
                </a:solidFill>
              </a:rPr>
              <a:t>Any suggestions from </a:t>
            </a:r>
            <a:r>
              <a:rPr lang="en" sz="1800" dirty="0" smtClean="0">
                <a:solidFill>
                  <a:srgbClr val="000000"/>
                </a:solidFill>
              </a:rPr>
              <a:t>professors and fellow students</a:t>
            </a:r>
            <a:endParaRPr lang="en" sz="1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76200" y="514350"/>
            <a:ext cx="24798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 dirty="0"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3381100" y="1439275"/>
            <a:ext cx="5451300" cy="313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Therefore in this way </a:t>
            </a:r>
            <a:r>
              <a:rPr lang="en" sz="2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using this Mailing system an individual can easily know when a mail arrives and they don’t have to always stand by the mail box waiting for an important mail.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2483750" y="1473050"/>
            <a:ext cx="5856000" cy="15225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7200">
                <a:latin typeface="Lato"/>
                <a:ea typeface="Lato"/>
                <a:cs typeface="Lato"/>
                <a:sym typeface="Lato"/>
              </a:rPr>
              <a:t>Questions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7200"/>
              <a:t>Thank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latin typeface="Arial"/>
                <a:ea typeface="Arial"/>
                <a:cs typeface="Arial"/>
                <a:sym typeface="Arial"/>
              </a:rPr>
              <a:t>Purpose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buNone/>
            </a:pP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purpose of this presentation is to put forward an idea that can solve a common problem related to mails which most of us face daily</a:t>
            </a:r>
          </a:p>
          <a:p>
            <a:pPr lvl="0" algn="just">
              <a:buNone/>
            </a:pP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solution is developed by keeping </a:t>
            </a:r>
            <a:r>
              <a:rPr lang="en-US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“Internet of Things”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mind</a:t>
            </a:r>
          </a:p>
          <a:p>
            <a:pPr lvl="0" algn="just">
              <a:buNone/>
            </a:pPr>
            <a:endParaRPr lang="en-US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>
              <a:buNone/>
            </a:pPr>
            <a:endParaRPr lang="en-US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>
              <a:buNone/>
            </a:pPr>
            <a:r>
              <a:rPr lang="en-US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Note: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This project is basically still in its “First phase” and more changes will be implemented in the future.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06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311700" y="87525"/>
            <a:ext cx="8520600" cy="626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Contents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311700" y="71362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</a:p>
          <a:p>
            <a:pPr marL="457200" lvl="0" indent="-3556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Common Problem</a:t>
            </a:r>
          </a:p>
          <a:p>
            <a:pPr marL="457200" lvl="0" indent="-35560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</a:t>
            </a:r>
          </a:p>
          <a:p>
            <a:pPr marL="457200" lvl="0" indent="-3556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Fritzing - prototype</a:t>
            </a:r>
          </a:p>
          <a:p>
            <a:pPr marL="457200" lvl="0" indent="-3556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Setup and Method</a:t>
            </a:r>
          </a:p>
          <a:p>
            <a:pPr marL="457200" lvl="0" indent="-35560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Analysis</a:t>
            </a:r>
          </a:p>
          <a:p>
            <a:pPr marL="457200" lvl="0" indent="-3556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Resources</a:t>
            </a:r>
          </a:p>
          <a:p>
            <a:pPr marL="457200" lvl="0" indent="-3556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implementations </a:t>
            </a:r>
          </a:p>
          <a:p>
            <a:pPr marL="457200" lvl="0" indent="-3556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</a:t>
            </a:r>
          </a:p>
        </p:txBody>
      </p:sp>
      <p:pic>
        <p:nvPicPr>
          <p:cNvPr id="4098" name="Picture 2" descr="Image result for iot cont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895350"/>
            <a:ext cx="390172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206375" y="315050"/>
            <a:ext cx="27045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 dirty="0">
                <a:latin typeface="Arial"/>
                <a:ea typeface="Arial"/>
                <a:cs typeface="Arial"/>
                <a:sym typeface="Arial"/>
              </a:rPr>
              <a:t>Objectives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3381100" y="532225"/>
            <a:ext cx="56715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</a:rPr>
              <a:t>To develop a system that would easily manage mails</a:t>
            </a:r>
          </a:p>
          <a:p>
            <a:pPr marL="0" lvl="0" indent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</a:endParaRPr>
          </a:p>
          <a:p>
            <a:pPr marL="457200" lvl="0" indent="-3556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</a:rPr>
              <a:t>To automate the mailing process by sending real time notifications when the mailbox has opened/closed</a:t>
            </a:r>
          </a:p>
          <a:p>
            <a:pPr marL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</a:endParaRPr>
          </a:p>
          <a:p>
            <a:pPr marL="457200" lvl="0" indent="-3556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</a:rPr>
              <a:t>To contribute to society's move to sustainable development</a:t>
            </a:r>
          </a:p>
          <a:p>
            <a:pPr marL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0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00000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buNone/>
            </a:pPr>
            <a:endParaRPr sz="13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284100" y="307975"/>
            <a:ext cx="26196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 dirty="0">
                <a:latin typeface="Arial"/>
                <a:ea typeface="Arial"/>
                <a:cs typeface="Arial"/>
                <a:sym typeface="Arial"/>
              </a:rPr>
              <a:t>The Common Problem</a:t>
            </a:r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1800" b="1">
                <a:solidFill>
                  <a:srgbClr val="4D4D4D"/>
                </a:solidFill>
                <a:highlight>
                  <a:srgbClr val="FFFFFF"/>
                </a:highlight>
              </a:rPr>
              <a:t>Sick of walking all the way down your long driveway just to check your mail? </a:t>
            </a:r>
          </a:p>
          <a:p>
            <a:pPr marL="0" lvl="0" indent="0">
              <a:spcBef>
                <a:spcPts val="0"/>
              </a:spcBef>
              <a:buNone/>
            </a:pPr>
            <a:endParaRPr sz="1800" b="1">
              <a:solidFill>
                <a:srgbClr val="4D4D4D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" sz="1800" b="1">
                <a:solidFill>
                  <a:srgbClr val="4D4D4D"/>
                </a:solidFill>
                <a:highlight>
                  <a:srgbClr val="FFFFFF"/>
                </a:highlight>
              </a:rPr>
              <a:t>Waiting on a special package and want to know as soon as it arrives? </a:t>
            </a: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425" y="2567375"/>
            <a:ext cx="2814823" cy="200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3766088" y="4646750"/>
            <a:ext cx="5451300" cy="28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Never let anyone you care about walk out to an empty mailbox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 dirty="0">
                <a:latin typeface="Arial"/>
                <a:ea typeface="Arial"/>
                <a:cs typeface="Arial"/>
                <a:sym typeface="Arial"/>
              </a:rPr>
              <a:t>Solution</a:t>
            </a:r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3324600" y="957975"/>
            <a:ext cx="55776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My solution to this problem is the </a:t>
            </a:r>
            <a:r>
              <a:rPr lang="en" sz="1800" b="1">
                <a:solidFill>
                  <a:srgbClr val="000000"/>
                </a:solidFill>
              </a:rPr>
              <a:t>“Mailing system”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With the help of this Mailing system an individual would know when his mailbox is opened (or) closed etc with the help of a notification on his phone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0"/>
              </a:spcBef>
              <a:spcAft>
                <a:spcPts val="1000"/>
              </a:spcAft>
              <a:buNone/>
            </a:pP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0"/>
              </a:spcBef>
              <a:buNone/>
            </a:pPr>
            <a:endParaRPr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/>
        </p:nvSpPr>
        <p:spPr>
          <a:xfrm>
            <a:off x="0" y="0"/>
            <a:ext cx="3000000" cy="514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sz="3000" b="1" dirty="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3600" b="1" dirty="0">
                <a:solidFill>
                  <a:schemeClr val="lt1"/>
                </a:solidFill>
              </a:rPr>
              <a:t>Fritzing - Prototype</a:t>
            </a:r>
          </a:p>
        </p:txBody>
      </p:sp>
      <p:pic>
        <p:nvPicPr>
          <p:cNvPr id="120" name="Shape 120"/>
          <p:cNvPicPr preferRelativeResize="0"/>
          <p:nvPr/>
        </p:nvPicPr>
        <p:blipFill rotWithShape="1">
          <a:blip r:embed="rId3">
            <a:alphaModFix/>
          </a:blip>
          <a:srcRect r="911" b="7535"/>
          <a:stretch/>
        </p:blipFill>
        <p:spPr>
          <a:xfrm>
            <a:off x="3175125" y="1273525"/>
            <a:ext cx="5786226" cy="244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152400" y="437400"/>
            <a:ext cx="24798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 dirty="0">
                <a:latin typeface="+mj-lt"/>
              </a:rPr>
              <a:t>Setup</a:t>
            </a:r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2175" y="0"/>
            <a:ext cx="60918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152400" y="438150"/>
            <a:ext cx="24798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 dirty="0">
                <a:latin typeface="+mj-lt"/>
              </a:rPr>
              <a:t>Method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3381100" y="518175"/>
            <a:ext cx="54513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This project </a:t>
            </a:r>
            <a:r>
              <a:rPr lang="en" sz="1800" dirty="0">
                <a:solidFill>
                  <a:srgbClr val="000000"/>
                </a:solidFill>
                <a:highlight>
                  <a:srgbClr val="FFFFFF"/>
                </a:highlight>
              </a:rPr>
              <a:t>uses a photon, photoresistor combined with a 220ohm resistor to determine if the mailbox is opened or closed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 dirty="0">
                <a:solidFill>
                  <a:srgbClr val="000000"/>
                </a:solidFill>
                <a:highlight>
                  <a:srgbClr val="FFFFFF"/>
                </a:highlight>
              </a:rPr>
              <a:t>This setup will publish an event when the beam of light between the LED and the photoresistor is broken(mailbox opened). It will also publish a </a:t>
            </a:r>
            <a:r>
              <a:rPr lang="en" sz="18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event </a:t>
            </a:r>
            <a:r>
              <a:rPr lang="en" sz="1800" dirty="0">
                <a:solidFill>
                  <a:srgbClr val="000000"/>
                </a:solidFill>
                <a:highlight>
                  <a:srgbClr val="FFFFFF"/>
                </a:highlight>
              </a:rPr>
              <a:t>when the light is intact again(mailbox closed) via </a:t>
            </a:r>
            <a:r>
              <a:rPr lang="en" sz="1800" b="1" dirty="0" smtClean="0">
                <a:solidFill>
                  <a:srgbClr val="000000"/>
                </a:solidFill>
              </a:rPr>
              <a:t>Particle.Publish</a:t>
            </a:r>
            <a:r>
              <a:rPr lang="en" sz="1800" b="1" dirty="0">
                <a:solidFill>
                  <a:srgbClr val="000000"/>
                </a:solidFill>
              </a:rPr>
              <a:t>()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29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 dirty="0">
                <a:solidFill>
                  <a:srgbClr val="000000"/>
                </a:solidFill>
                <a:highlight>
                  <a:srgbClr val="FFFFFF"/>
                </a:highlight>
              </a:rPr>
              <a:t>IFTTT </a:t>
            </a:r>
            <a:r>
              <a:rPr lang="en" sz="18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is </a:t>
            </a:r>
            <a:r>
              <a:rPr lang="en" sz="1800" dirty="0">
                <a:solidFill>
                  <a:srgbClr val="000000"/>
                </a:solidFill>
                <a:highlight>
                  <a:srgbClr val="FFFFFF"/>
                </a:highlight>
              </a:rPr>
              <a:t>utilized to deliver notifications to a mobile phone. The recipe was set up to look for events published from the </a:t>
            </a:r>
            <a:r>
              <a:rPr lang="en" sz="18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photon from the </a:t>
            </a:r>
            <a:r>
              <a:rPr lang="en" sz="1800" dirty="0">
                <a:solidFill>
                  <a:srgbClr val="000000"/>
                </a:solidFill>
                <a:highlight>
                  <a:srgbClr val="FFFFFF"/>
                </a:highlight>
              </a:rPr>
              <a:t>Particle.Publish line in the code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442</Words>
  <Application>Microsoft Office PowerPoint</Application>
  <PresentationFormat>On-screen Show (16:9)</PresentationFormat>
  <Paragraphs>79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Lato</vt:lpstr>
      <vt:lpstr>Times New Roman</vt:lpstr>
      <vt:lpstr>Playfair Display</vt:lpstr>
      <vt:lpstr>Coral</vt:lpstr>
      <vt:lpstr>IOT                  Project</vt:lpstr>
      <vt:lpstr>Purpose</vt:lpstr>
      <vt:lpstr>Contents</vt:lpstr>
      <vt:lpstr>Objectives</vt:lpstr>
      <vt:lpstr>The Common Problem</vt:lpstr>
      <vt:lpstr>Solution</vt:lpstr>
      <vt:lpstr>PowerPoint Presentation</vt:lpstr>
      <vt:lpstr>Setup</vt:lpstr>
      <vt:lpstr>Method</vt:lpstr>
      <vt:lpstr>Analysis on Particle Console</vt:lpstr>
      <vt:lpstr>Analysis using</vt:lpstr>
      <vt:lpstr>Resources</vt:lpstr>
      <vt:lpstr>Future Implementations</vt:lpstr>
      <vt:lpstr>Summary</vt:lpstr>
      <vt:lpstr>Questions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                 Project</dc:title>
  <cp:lastModifiedBy>Akshita Gulati</cp:lastModifiedBy>
  <cp:revision>5</cp:revision>
  <dcterms:modified xsi:type="dcterms:W3CDTF">2017-12-13T20:45:00Z</dcterms:modified>
</cp:coreProperties>
</file>